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73" r:id="rId4"/>
    <p:sldId id="275" r:id="rId5"/>
    <p:sldId id="258" r:id="rId6"/>
    <p:sldId id="272" r:id="rId7"/>
    <p:sldId id="268" r:id="rId8"/>
    <p:sldId id="276" r:id="rId9"/>
    <p:sldId id="277" r:id="rId10"/>
    <p:sldId id="278" r:id="rId11"/>
    <p:sldId id="279" r:id="rId12"/>
    <p:sldId id="274" r:id="rId13"/>
    <p:sldId id="266" r:id="rId14"/>
    <p:sldId id="259" r:id="rId15"/>
    <p:sldId id="28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A414C8-333D-44E3-8A88-E3B08D5957C3}" type="datetimeFigureOut">
              <a:rPr lang="en-US" smtClean="0"/>
              <a:pPr/>
              <a:t>12/7/2019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C0A611-6DA3-4E89-A8BC-AFF6E761A63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E5681-419A-4C48-8420-63BF4CC61D0F}" type="datetimeFigureOut">
              <a:rPr lang="en-US" smtClean="0"/>
              <a:pPr/>
              <a:t>12/7/2019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90035C-8709-4CF6-8148-0D6C9E9BB18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90035C-8709-4CF6-8148-0D6C9E9BB18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90035C-8709-4CF6-8148-0D6C9E9BB18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1FB552-CD58-478C-8E4B-45FFE19959DF}"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B3612B-88A7-48A5-853A-E7A9BC7A04D1}"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F201B0-ECF5-4AE8-AF4C-4AAB05ACA369}"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C980D6-EB6A-4866-9D0A-C1EA923AD544}"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8EF01-3B8D-4D5C-8322-2C48445861A3}" type="datetime1">
              <a:rPr lang="en-US" smtClean="0"/>
              <a:pPr/>
              <a:t>12/7/2019</a:t>
            </a:fld>
            <a:endParaRPr lang="en-US"/>
          </a:p>
        </p:txBody>
      </p:sp>
      <p:sp>
        <p:nvSpPr>
          <p:cNvPr id="5" name="Footer Placeholder 4"/>
          <p:cNvSpPr>
            <a:spLocks noGrp="1"/>
          </p:cNvSpPr>
          <p:nvPr>
            <p:ph type="ftr" sz="quarter" idx="11"/>
          </p:nvPr>
        </p:nvSpPr>
        <p:spPr/>
        <p:txBody>
          <a:bodyPr/>
          <a:lstStyle/>
          <a:p>
            <a:r>
              <a:rPr lang="en-US"/>
              <a:t>Prof. Sukanya Roy, UEMK                       Cryptography &amp; Network Security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86FF23-E37E-4366-8DA3-F38206E6EA83}"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A6B359-9850-4451-B2D6-1F5EF13824E1}" type="datetime1">
              <a:rPr lang="en-US" smtClean="0"/>
              <a:pPr/>
              <a:t>12/7/2019</a:t>
            </a:fld>
            <a:endParaRPr lang="en-US"/>
          </a:p>
        </p:txBody>
      </p:sp>
      <p:sp>
        <p:nvSpPr>
          <p:cNvPr id="8" name="Footer Placeholder 7"/>
          <p:cNvSpPr>
            <a:spLocks noGrp="1"/>
          </p:cNvSpPr>
          <p:nvPr>
            <p:ph type="ftr" sz="quarter" idx="11"/>
          </p:nvPr>
        </p:nvSpPr>
        <p:spPr/>
        <p:txBody>
          <a:bodyPr/>
          <a:lstStyle/>
          <a:p>
            <a:r>
              <a:rPr lang="en-US"/>
              <a:t>Prof. Sukanya Roy, UEMK                       Cryptography &amp; Network Security</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6FF07E-DA05-4C02-97C0-4124B6EC6A39}" type="datetime1">
              <a:rPr lang="en-US" smtClean="0"/>
              <a:pPr/>
              <a:t>12/7/2019</a:t>
            </a:fld>
            <a:endParaRPr lang="en-US"/>
          </a:p>
        </p:txBody>
      </p:sp>
      <p:sp>
        <p:nvSpPr>
          <p:cNvPr id="4" name="Footer Placeholder 3"/>
          <p:cNvSpPr>
            <a:spLocks noGrp="1"/>
          </p:cNvSpPr>
          <p:nvPr>
            <p:ph type="ftr" sz="quarter" idx="11"/>
          </p:nvPr>
        </p:nvSpPr>
        <p:spPr/>
        <p:txBody>
          <a:bodyPr/>
          <a:lstStyle/>
          <a:p>
            <a:r>
              <a:rPr lang="en-US"/>
              <a:t>Prof. Sukanya Roy, UEMK                       Cryptography &amp; Network Security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F92A-D0B3-4C1F-9ED7-AE5D99CD104D}" type="datetime1">
              <a:rPr lang="en-US" smtClean="0"/>
              <a:pPr/>
              <a:t>12/7/2019</a:t>
            </a:fld>
            <a:endParaRPr lang="en-US"/>
          </a:p>
        </p:txBody>
      </p:sp>
      <p:sp>
        <p:nvSpPr>
          <p:cNvPr id="3" name="Footer Placeholder 2"/>
          <p:cNvSpPr>
            <a:spLocks noGrp="1"/>
          </p:cNvSpPr>
          <p:nvPr>
            <p:ph type="ftr" sz="quarter" idx="11"/>
          </p:nvPr>
        </p:nvSpPr>
        <p:spPr/>
        <p:txBody>
          <a:bodyPr/>
          <a:lstStyle/>
          <a:p>
            <a:r>
              <a:rPr lang="en-US"/>
              <a:t>Prof. Sukanya Roy, UEMK                       Cryptography &amp; Network Security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41B6F-A047-49F8-891D-5C397D4FF59C}"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C0D318-2BB7-439A-AC62-3D2D2F69D5C4}" type="datetime1">
              <a:rPr lang="en-US" smtClean="0"/>
              <a:pPr/>
              <a:t>12/7/2019</a:t>
            </a:fld>
            <a:endParaRPr lang="en-US"/>
          </a:p>
        </p:txBody>
      </p:sp>
      <p:sp>
        <p:nvSpPr>
          <p:cNvPr id="6" name="Footer Placeholder 5"/>
          <p:cNvSpPr>
            <a:spLocks noGrp="1"/>
          </p:cNvSpPr>
          <p:nvPr>
            <p:ph type="ftr" sz="quarter" idx="11"/>
          </p:nvPr>
        </p:nvSpPr>
        <p:spPr/>
        <p:txBody>
          <a:bodyPr/>
          <a:lstStyle/>
          <a:p>
            <a:r>
              <a:rPr lang="en-US"/>
              <a:t>Prof. Sukanya Roy, UEMK                       Cryptography &amp; Network Security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BCAEF-01E4-46F2-A7C4-37C8570A0E99}" type="datetime1">
              <a:rPr lang="en-US" smtClean="0"/>
              <a:pPr/>
              <a:t>12/7/2019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Sukanya Roy, UEMK                       Cryptography &amp; Network Security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sciencemag.org/sites/default/files/styles/article_main_large/public/images/sn-cryptography_0.jpg?itok=_Ka63jqk"/>
          <p:cNvPicPr>
            <a:picLocks noChangeAspect="1" noChangeArrowheads="1"/>
          </p:cNvPicPr>
          <p:nvPr/>
        </p:nvPicPr>
        <p:blipFill>
          <a:blip r:embed="rId3"/>
          <a:srcRect r="18125"/>
          <a:stretch>
            <a:fillRect/>
          </a:stretch>
        </p:blipFill>
        <p:spPr bwMode="auto">
          <a:xfrm>
            <a:off x="-61807" y="0"/>
            <a:ext cx="9205807" cy="6858000"/>
          </a:xfrm>
          <a:prstGeom prst="rect">
            <a:avLst/>
          </a:prstGeom>
          <a:noFill/>
        </p:spPr>
      </p:pic>
      <p:sp>
        <p:nvSpPr>
          <p:cNvPr id="2" name="Title 1"/>
          <p:cNvSpPr>
            <a:spLocks noGrp="1"/>
          </p:cNvSpPr>
          <p:nvPr>
            <p:ph type="ctrTitle"/>
          </p:nvPr>
        </p:nvSpPr>
        <p:spPr>
          <a:xfrm>
            <a:off x="5334000" y="0"/>
            <a:ext cx="3810000" cy="2209800"/>
          </a:xfrm>
        </p:spPr>
        <p:txBody>
          <a:bodyPr>
            <a:normAutofit fontScale="90000"/>
          </a:bodyPr>
          <a:lstStyle/>
          <a:p>
            <a:r>
              <a:rPr lang="en-US" dirty="0">
                <a:solidFill>
                  <a:schemeClr val="bg1"/>
                </a:solidFill>
              </a:rPr>
              <a:t>Cryptography </a:t>
            </a:r>
            <a:br>
              <a:rPr lang="en-US" dirty="0">
                <a:solidFill>
                  <a:schemeClr val="bg1"/>
                </a:solidFill>
              </a:rPr>
            </a:br>
            <a:r>
              <a:rPr lang="en-US" dirty="0">
                <a:solidFill>
                  <a:schemeClr val="bg1"/>
                </a:solidFill>
              </a:rPr>
              <a:t>&amp; </a:t>
            </a:r>
            <a:br>
              <a:rPr lang="en-US" dirty="0">
                <a:solidFill>
                  <a:schemeClr val="bg1"/>
                </a:solidFill>
              </a:rPr>
            </a:br>
            <a:r>
              <a:rPr lang="en-US" dirty="0">
                <a:solidFill>
                  <a:schemeClr val="bg1"/>
                </a:solidFill>
              </a:rPr>
              <a:t>Network Security</a:t>
            </a:r>
          </a:p>
        </p:txBody>
      </p:sp>
      <p:sp>
        <p:nvSpPr>
          <p:cNvPr id="3" name="Subtitle 2"/>
          <p:cNvSpPr>
            <a:spLocks noGrp="1"/>
          </p:cNvSpPr>
          <p:nvPr>
            <p:ph type="subTitle" idx="1"/>
          </p:nvPr>
        </p:nvSpPr>
        <p:spPr>
          <a:xfrm>
            <a:off x="0" y="4038600"/>
            <a:ext cx="6705600" cy="2819400"/>
          </a:xfrm>
        </p:spPr>
        <p:txBody>
          <a:bodyPr>
            <a:normAutofit fontScale="92500" lnSpcReduction="10000"/>
          </a:bodyPr>
          <a:lstStyle/>
          <a:p>
            <a:pPr algn="l"/>
            <a:r>
              <a:rPr lang="en-US" sz="3900" b="1" dirty="0">
                <a:solidFill>
                  <a:schemeClr val="tx2">
                    <a:lumMod val="60000"/>
                    <a:lumOff val="40000"/>
                  </a:schemeClr>
                </a:solidFill>
              </a:rPr>
              <a:t>Lecture Slide 2</a:t>
            </a:r>
          </a:p>
          <a:p>
            <a:pPr algn="l"/>
            <a:endParaRPr lang="en-US" sz="3900" b="1" i="1" dirty="0">
              <a:solidFill>
                <a:schemeClr val="tx2">
                  <a:lumMod val="60000"/>
                  <a:lumOff val="40000"/>
                </a:schemeClr>
              </a:solidFill>
            </a:endParaRPr>
          </a:p>
          <a:p>
            <a:pPr algn="l"/>
            <a:r>
              <a:rPr lang="en-US" dirty="0">
                <a:solidFill>
                  <a:schemeClr val="bg1"/>
                </a:solidFill>
              </a:rPr>
              <a:t>CSE Department</a:t>
            </a:r>
          </a:p>
          <a:p>
            <a:pPr algn="l"/>
            <a:r>
              <a:rPr lang="en-US" dirty="0">
                <a:solidFill>
                  <a:schemeClr val="bg1"/>
                </a:solidFill>
              </a:rPr>
              <a:t>University of Engineering &amp; Management, Kolkata</a:t>
            </a:r>
          </a:p>
        </p:txBody>
      </p:sp>
      <p:pic>
        <p:nvPicPr>
          <p:cNvPr id="1026" name="Picture 2" descr="UEM_New_Logo_05-04-2018"/>
          <p:cNvPicPr>
            <a:picLocks noChangeAspect="1" noChangeArrowheads="1"/>
          </p:cNvPicPr>
          <p:nvPr/>
        </p:nvPicPr>
        <p:blipFill>
          <a:blip r:embed="rId4"/>
          <a:srcRect l="4412" t="18953" r="2941" b="23646"/>
          <a:stretch>
            <a:fillRect/>
          </a:stretch>
        </p:blipFill>
        <p:spPr bwMode="auto">
          <a:xfrm>
            <a:off x="0" y="0"/>
            <a:ext cx="1725524" cy="12954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715000" y="381000"/>
            <a:ext cx="3429000" cy="2895600"/>
          </a:xfrm>
        </p:spPr>
        <p:txBody>
          <a:bodyPr>
            <a:normAutofit fontScale="92500" lnSpcReduction="10000"/>
          </a:bodyPr>
          <a:lstStyle/>
          <a:p>
            <a:pPr algn="just"/>
            <a:r>
              <a:rPr lang="en-US" sz="2400" b="1" dirty="0"/>
              <a:t>e.g., </a:t>
            </a:r>
            <a:r>
              <a:rPr lang="en-US" sz="2400" dirty="0"/>
              <a:t>(</a:t>
            </a:r>
            <a:r>
              <a:rPr lang="en-US" sz="2400" dirty="0" err="1"/>
              <a:t>i</a:t>
            </a:r>
            <a:r>
              <a:rPr lang="en-US" sz="2400" dirty="0"/>
              <a:t>) the sequence of first letters of each word of the overall message spells out the real (Hidden) message.</a:t>
            </a:r>
          </a:p>
          <a:p>
            <a:pPr lvl="0" algn="just"/>
            <a:r>
              <a:rPr lang="en-US" sz="2400" dirty="0"/>
              <a:t>Subset of the words of the overall message is used to convey the hidden message.</a:t>
            </a:r>
          </a:p>
        </p:txBody>
      </p:sp>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pic>
        <p:nvPicPr>
          <p:cNvPr id="37890" name="Picture 2" descr="https://mgitecetech.files.wordpress.com/2010/12/picture1.png"/>
          <p:cNvPicPr>
            <a:picLocks noChangeAspect="1" noChangeArrowheads="1"/>
          </p:cNvPicPr>
          <p:nvPr/>
        </p:nvPicPr>
        <p:blipFill>
          <a:blip r:embed="rId2"/>
          <a:srcRect/>
          <a:stretch>
            <a:fillRect/>
          </a:stretch>
        </p:blipFill>
        <p:spPr bwMode="auto">
          <a:xfrm>
            <a:off x="0" y="0"/>
            <a:ext cx="5657724" cy="3168642"/>
          </a:xfrm>
          <a:prstGeom prst="rect">
            <a:avLst/>
          </a:prstGeom>
          <a:noFill/>
        </p:spPr>
      </p:pic>
      <p:sp>
        <p:nvSpPr>
          <p:cNvPr id="10" name="TextBox 9"/>
          <p:cNvSpPr txBox="1"/>
          <p:nvPr/>
        </p:nvSpPr>
        <p:spPr>
          <a:xfrm>
            <a:off x="533400" y="3733800"/>
            <a:ext cx="5638800" cy="2616101"/>
          </a:xfrm>
          <a:prstGeom prst="rect">
            <a:avLst/>
          </a:prstGeom>
          <a:noFill/>
        </p:spPr>
        <p:txBody>
          <a:bodyPr wrap="square" rtlCol="0">
            <a:spAutoFit/>
          </a:bodyPr>
          <a:lstStyle/>
          <a:p>
            <a:pPr algn="just"/>
            <a:r>
              <a:rPr lang="en-US" sz="2400" b="1" dirty="0"/>
              <a:t>Drawbacks of steganography</a:t>
            </a:r>
          </a:p>
          <a:p>
            <a:pPr algn="just"/>
            <a:r>
              <a:rPr lang="en-US" sz="2000" dirty="0"/>
              <a:t> </a:t>
            </a:r>
          </a:p>
          <a:p>
            <a:pPr algn="just">
              <a:buFont typeface="Arial" pitchFamily="34" charset="0"/>
              <a:buChar char="•"/>
            </a:pPr>
            <a:r>
              <a:rPr lang="en-US" sz="2000" dirty="0"/>
              <a:t>Requires a lot of overhead to hide a relatively few bits of information.</a:t>
            </a:r>
          </a:p>
          <a:p>
            <a:pPr algn="just">
              <a:buFont typeface="Arial" pitchFamily="34" charset="0"/>
              <a:buChar char="•"/>
            </a:pPr>
            <a:endParaRPr lang="en-US" sz="2000" dirty="0"/>
          </a:p>
          <a:p>
            <a:pPr algn="just">
              <a:buFont typeface="Arial" pitchFamily="34" charset="0"/>
              <a:buChar char="•"/>
            </a:pPr>
            <a:r>
              <a:rPr lang="en-US" sz="2000" dirty="0"/>
              <a:t>Once the system is discovered, it becomes virtually worthless.</a:t>
            </a:r>
          </a:p>
          <a:p>
            <a:pPr algn="just"/>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pic>
        <p:nvPicPr>
          <p:cNvPr id="38914" name="Picture 2"/>
          <p:cNvPicPr>
            <a:picLocks noChangeAspect="1" noChangeArrowheads="1"/>
          </p:cNvPicPr>
          <p:nvPr/>
        </p:nvPicPr>
        <p:blipFill>
          <a:blip r:embed="rId2"/>
          <a:srcRect l="15412" t="26042" r="39092" b="13542"/>
          <a:stretch>
            <a:fillRect/>
          </a:stretch>
        </p:blipFill>
        <p:spPr bwMode="auto">
          <a:xfrm>
            <a:off x="0" y="0"/>
            <a:ext cx="9144000" cy="6172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20A9F0-D349-4CFA-BBDC-1C94D017DA49}"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12</a:t>
            </a:fld>
            <a:endParaRPr lang="en-US" dirty="0">
              <a:solidFill>
                <a:schemeClr val="tx1"/>
              </a:solidFill>
            </a:endParaRPr>
          </a:p>
        </p:txBody>
      </p:sp>
      <p:pic>
        <p:nvPicPr>
          <p:cNvPr id="1026" name="Picture 2"/>
          <p:cNvPicPr>
            <a:picLocks noChangeAspect="1" noChangeArrowheads="1"/>
          </p:cNvPicPr>
          <p:nvPr/>
        </p:nvPicPr>
        <p:blipFill>
          <a:blip r:embed="rId2"/>
          <a:srcRect l="16398" t="42708" r="40264" b="16667"/>
          <a:stretch>
            <a:fillRect/>
          </a:stretch>
        </p:blipFill>
        <p:spPr bwMode="auto">
          <a:xfrm>
            <a:off x="0" y="304800"/>
            <a:ext cx="9144000" cy="5725297"/>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a:t>Types of Cryptography</a:t>
            </a:r>
          </a:p>
        </p:txBody>
      </p:sp>
      <p:sp>
        <p:nvSpPr>
          <p:cNvPr id="10" name="Slide Number Placeholder 9"/>
          <p:cNvSpPr>
            <a:spLocks noGrp="1"/>
          </p:cNvSpPr>
          <p:nvPr>
            <p:ph type="sldNum" sz="quarter" idx="12"/>
          </p:nvPr>
        </p:nvSpPr>
        <p:spPr>
          <a:xfrm>
            <a:off x="8229600" y="6324600"/>
            <a:ext cx="533400" cy="288925"/>
          </a:xfrm>
        </p:spPr>
        <p:txBody>
          <a:bodyPr/>
          <a:lstStyle/>
          <a:p>
            <a:fld id="{B6F15528-21DE-4FAA-801E-634DDDAF4B2B}" type="slidenum">
              <a:rPr lang="en-US" smtClean="0">
                <a:solidFill>
                  <a:schemeClr val="tx1"/>
                </a:solidFill>
              </a:rPr>
              <a:pPr/>
              <a:t>13</a:t>
            </a:fld>
            <a:endParaRPr lang="en-US" dirty="0">
              <a:solidFill>
                <a:schemeClr val="tx1"/>
              </a:solidFill>
            </a:endParaRPr>
          </a:p>
        </p:txBody>
      </p:sp>
      <p:sp>
        <p:nvSpPr>
          <p:cNvPr id="11" name="Date Placeholder 10"/>
          <p:cNvSpPr>
            <a:spLocks noGrp="1"/>
          </p:cNvSpPr>
          <p:nvPr>
            <p:ph type="dt" sz="half" idx="10"/>
          </p:nvPr>
        </p:nvSpPr>
        <p:spPr>
          <a:xfrm>
            <a:off x="381000" y="6324600"/>
            <a:ext cx="1676400" cy="365125"/>
          </a:xfrm>
        </p:spPr>
        <p:txBody>
          <a:bodyPr/>
          <a:lstStyle/>
          <a:p>
            <a:fld id="{2CECE686-7912-4F71-861E-720D25D5518A}" type="datetime1">
              <a:rPr lang="en-US" smtClean="0">
                <a:solidFill>
                  <a:schemeClr val="tx1"/>
                </a:solidFill>
              </a:rPr>
              <a:pPr/>
              <a:t>12/7/2019</a:t>
            </a:fld>
            <a:endParaRPr lang="en-US" dirty="0">
              <a:solidFill>
                <a:schemeClr val="tx1"/>
              </a:solidFill>
            </a:endParaRPr>
          </a:p>
        </p:txBody>
      </p:sp>
      <p:sp>
        <p:nvSpPr>
          <p:cNvPr id="26628" name="AutoShape 4" descr="http://www.cybersecurityeducation.org/wp-content/uploads/2016/02/cyber-security-consultant-1200x77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410" name="Picture 2" descr="Cryptography&#10;Symmetric key Asymmetric key&#10;cryptography cryptography&#10;(Public key cryptography)&#10;Classical Modern&#10;cryptograph..."/>
          <p:cNvPicPr>
            <a:picLocks noChangeAspect="1" noChangeArrowheads="1"/>
          </p:cNvPicPr>
          <p:nvPr/>
        </p:nvPicPr>
        <p:blipFill>
          <a:blip r:embed="rId2"/>
          <a:srcRect l="7523" t="18372" r="12226" b="8142"/>
          <a:stretch>
            <a:fillRect/>
          </a:stretch>
        </p:blipFill>
        <p:spPr bwMode="auto">
          <a:xfrm>
            <a:off x="1066800" y="1066800"/>
            <a:ext cx="7239000" cy="4976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6F15528-21DE-4FAA-801E-634DDDAF4B2B}" type="slidenum">
              <a:rPr lang="en-US" smtClean="0">
                <a:solidFill>
                  <a:schemeClr val="tx1"/>
                </a:solidFill>
              </a:rPr>
              <a:pPr/>
              <a:t>14</a:t>
            </a:fld>
            <a:endParaRPr lang="en-US" dirty="0">
              <a:solidFill>
                <a:schemeClr val="tx1"/>
              </a:solidFill>
            </a:endParaRPr>
          </a:p>
        </p:txBody>
      </p:sp>
      <p:sp>
        <p:nvSpPr>
          <p:cNvPr id="13" name="Date Placeholder 12"/>
          <p:cNvSpPr>
            <a:spLocks noGrp="1"/>
          </p:cNvSpPr>
          <p:nvPr>
            <p:ph type="dt" sz="half" idx="10"/>
          </p:nvPr>
        </p:nvSpPr>
        <p:spPr/>
        <p:txBody>
          <a:bodyPr/>
          <a:lstStyle/>
          <a:p>
            <a:fld id="{F4C976C8-931D-48D9-AA2C-BA5F58A16921}" type="datetime1">
              <a:rPr lang="en-US" smtClean="0">
                <a:solidFill>
                  <a:schemeClr val="tx1"/>
                </a:solidFill>
              </a:rPr>
              <a:pPr/>
              <a:t>12/7/2019</a:t>
            </a:fld>
            <a:endParaRPr lang="en-US" dirty="0">
              <a:solidFill>
                <a:schemeClr val="tx1"/>
              </a:solidFill>
            </a:endParaRPr>
          </a:p>
        </p:txBody>
      </p:sp>
      <p:pic>
        <p:nvPicPr>
          <p:cNvPr id="15362" name="Picture 2" descr="   Asymmetric Key Cryptography (Public Key Cryptography)    ◦ 2 different keys are used    ◦ Users get the Key from an Ce..."/>
          <p:cNvPicPr>
            <a:picLocks noChangeAspect="1" noChangeArrowheads="1"/>
          </p:cNvPicPr>
          <p:nvPr/>
        </p:nvPicPr>
        <p:blipFill>
          <a:blip r:embed="rId2"/>
          <a:srcRect t="13361" r="2194"/>
          <a:stretch>
            <a:fillRect/>
          </a:stretch>
        </p:blipFill>
        <p:spPr bwMode="auto">
          <a:xfrm>
            <a:off x="0" y="0"/>
            <a:ext cx="9144000" cy="61722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6F15528-21DE-4FAA-801E-634DDDAF4B2B}" type="slidenum">
              <a:rPr lang="en-US" smtClean="0">
                <a:solidFill>
                  <a:schemeClr val="tx1"/>
                </a:solidFill>
              </a:rPr>
              <a:pPr/>
              <a:t>15</a:t>
            </a:fld>
            <a:endParaRPr lang="en-US" dirty="0">
              <a:solidFill>
                <a:schemeClr val="tx1"/>
              </a:solidFill>
            </a:endParaRPr>
          </a:p>
        </p:txBody>
      </p:sp>
      <p:sp>
        <p:nvSpPr>
          <p:cNvPr id="13" name="Date Placeholder 12"/>
          <p:cNvSpPr>
            <a:spLocks noGrp="1"/>
          </p:cNvSpPr>
          <p:nvPr>
            <p:ph type="dt" sz="half" idx="10"/>
          </p:nvPr>
        </p:nvSpPr>
        <p:spPr/>
        <p:txBody>
          <a:bodyPr/>
          <a:lstStyle/>
          <a:p>
            <a:fld id="{F4C976C8-931D-48D9-AA2C-BA5F58A16921}" type="datetime1">
              <a:rPr lang="en-US" smtClean="0">
                <a:solidFill>
                  <a:schemeClr val="tx1"/>
                </a:solidFill>
              </a:rPr>
              <a:pPr/>
              <a:t>12/7/2019</a:t>
            </a:fld>
            <a:endParaRPr lang="en-US" dirty="0">
              <a:solidFill>
                <a:schemeClr val="tx1"/>
              </a:solidFill>
            </a:endParaRPr>
          </a:p>
        </p:txBody>
      </p:sp>
      <p:pic>
        <p:nvPicPr>
          <p:cNvPr id="39938" name="Picture 2" descr="   What is a Key    ◦ In cryptography, a key is a variable value that is applied      using an algorithm to a string or b..."/>
          <p:cNvPicPr>
            <a:picLocks noChangeAspect="1" noChangeArrowheads="1"/>
          </p:cNvPicPr>
          <p:nvPr/>
        </p:nvPicPr>
        <p:blipFill>
          <a:blip r:embed="rId2"/>
          <a:srcRect/>
          <a:stretch>
            <a:fillRect/>
          </a:stretch>
        </p:blipFill>
        <p:spPr bwMode="auto">
          <a:xfrm>
            <a:off x="0" y="0"/>
            <a:ext cx="9144000" cy="62484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16</a:t>
            </a:fld>
            <a:endParaRPr lang="en-US" dirty="0">
              <a:solidFill>
                <a:schemeClr val="tx1"/>
              </a:solidFill>
            </a:endParaRPr>
          </a:p>
        </p:txBody>
      </p:sp>
      <p:pic>
        <p:nvPicPr>
          <p:cNvPr id="33794" name="Picture 2" descr="http://s1.card-images.com/products/thank-you-diploma_CD1806_Z.jpg"/>
          <p:cNvPicPr>
            <a:picLocks noChangeAspect="1" noChangeArrowheads="1"/>
          </p:cNvPicPr>
          <p:nvPr/>
        </p:nvPicPr>
        <p:blipFill>
          <a:blip r:embed="rId2"/>
          <a:srcRect b="2500"/>
          <a:stretch>
            <a:fillRect/>
          </a:stretch>
        </p:blipFill>
        <p:spPr bwMode="auto">
          <a:xfrm>
            <a:off x="0" y="0"/>
            <a:ext cx="9144000" cy="5943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http://il8.picdn.net/shutterstock/videos/21398407/thumb/12.jpg"/>
          <p:cNvPicPr>
            <a:picLocks noChangeAspect="1" noChangeArrowheads="1"/>
          </p:cNvPicPr>
          <p:nvPr/>
        </p:nvPicPr>
        <p:blipFill>
          <a:blip r:embed="rId3"/>
          <a:srcRect/>
          <a:stretch>
            <a:fillRect/>
          </a:stretch>
        </p:blipFill>
        <p:spPr bwMode="auto">
          <a:xfrm>
            <a:off x="0" y="0"/>
            <a:ext cx="9144000" cy="6324600"/>
          </a:xfrm>
          <a:prstGeom prst="rect">
            <a:avLst/>
          </a:prstGeom>
          <a:noFill/>
        </p:spPr>
      </p:pic>
      <p:sp>
        <p:nvSpPr>
          <p:cNvPr id="2" name="Title 1"/>
          <p:cNvSpPr>
            <a:spLocks noGrp="1"/>
          </p:cNvSpPr>
          <p:nvPr>
            <p:ph type="title"/>
          </p:nvPr>
        </p:nvSpPr>
        <p:spPr/>
        <p:txBody>
          <a:bodyPr/>
          <a:lstStyle/>
          <a:p>
            <a:r>
              <a:rPr lang="en-US" dirty="0">
                <a:solidFill>
                  <a:schemeClr val="bg1"/>
                </a:solidFill>
              </a:rPr>
              <a:t>Topics to be Covered</a:t>
            </a:r>
          </a:p>
        </p:txBody>
      </p:sp>
      <p:sp>
        <p:nvSpPr>
          <p:cNvPr id="3" name="Content Placeholder 2"/>
          <p:cNvSpPr>
            <a:spLocks noGrp="1"/>
          </p:cNvSpPr>
          <p:nvPr>
            <p:ph idx="1"/>
          </p:nvPr>
        </p:nvSpPr>
        <p:spPr>
          <a:xfrm>
            <a:off x="457200" y="2209800"/>
            <a:ext cx="8229600" cy="3124200"/>
          </a:xfrm>
        </p:spPr>
        <p:txBody>
          <a:bodyPr>
            <a:normAutofit fontScale="92500" lnSpcReduction="10000"/>
          </a:bodyPr>
          <a:lstStyle/>
          <a:p>
            <a:r>
              <a:rPr lang="en-US" dirty="0">
                <a:solidFill>
                  <a:schemeClr val="bg1"/>
                </a:solidFill>
              </a:rPr>
              <a:t>Model of Network Security</a:t>
            </a:r>
          </a:p>
          <a:p>
            <a:r>
              <a:rPr lang="en-US" dirty="0">
                <a:solidFill>
                  <a:schemeClr val="bg1"/>
                </a:solidFill>
              </a:rPr>
              <a:t>Basic Terminologies of Cryptography</a:t>
            </a:r>
          </a:p>
          <a:p>
            <a:r>
              <a:rPr lang="en-US" dirty="0">
                <a:solidFill>
                  <a:schemeClr val="bg1"/>
                </a:solidFill>
              </a:rPr>
              <a:t>Cryptanalysis</a:t>
            </a:r>
          </a:p>
          <a:p>
            <a:r>
              <a:rPr lang="en-US" dirty="0">
                <a:solidFill>
                  <a:schemeClr val="bg1"/>
                </a:solidFill>
              </a:rPr>
              <a:t>Steganography</a:t>
            </a:r>
          </a:p>
          <a:p>
            <a:r>
              <a:rPr lang="en-US" dirty="0">
                <a:solidFill>
                  <a:schemeClr val="bg1"/>
                </a:solidFill>
              </a:rPr>
              <a:t>Encryption &amp; Decryption</a:t>
            </a:r>
          </a:p>
          <a:p>
            <a:r>
              <a:rPr lang="en-US" dirty="0">
                <a:solidFill>
                  <a:schemeClr val="bg1"/>
                </a:solidFill>
              </a:rPr>
              <a:t>Types of Cryptography</a:t>
            </a:r>
          </a:p>
          <a:p>
            <a:pPr>
              <a:buNone/>
            </a:pPr>
            <a:endParaRPr lang="en-US" dirty="0"/>
          </a:p>
          <a:p>
            <a:endParaRPr lang="en-US" dirty="0"/>
          </a:p>
        </p:txBody>
      </p:sp>
      <p:sp>
        <p:nvSpPr>
          <p:cNvPr id="16" name="Slide Number Placeholder 15"/>
          <p:cNvSpPr>
            <a:spLocks noGrp="1"/>
          </p:cNvSpPr>
          <p:nvPr>
            <p:ph type="sldNum" sz="quarter" idx="12"/>
          </p:nvPr>
        </p:nvSpPr>
        <p:spPr>
          <a:xfrm>
            <a:off x="8077200" y="6356350"/>
            <a:ext cx="609600" cy="365125"/>
          </a:xfrm>
        </p:spPr>
        <p:txBody>
          <a:bodyPr/>
          <a:lstStyle/>
          <a:p>
            <a:fld id="{B6F15528-21DE-4FAA-801E-634DDDAF4B2B}" type="slidenum">
              <a:rPr lang="en-US" smtClean="0">
                <a:solidFill>
                  <a:schemeClr val="tx1"/>
                </a:solidFill>
              </a:rPr>
              <a:pPr/>
              <a:t>2</a:t>
            </a:fld>
            <a:endParaRPr lang="en-US" dirty="0">
              <a:solidFill>
                <a:schemeClr val="tx1"/>
              </a:solidFill>
            </a:endParaRPr>
          </a:p>
        </p:txBody>
      </p:sp>
      <p:sp>
        <p:nvSpPr>
          <p:cNvPr id="17" name="Date Placeholder 16"/>
          <p:cNvSpPr>
            <a:spLocks noGrp="1"/>
          </p:cNvSpPr>
          <p:nvPr>
            <p:ph type="dt" sz="half" idx="10"/>
          </p:nvPr>
        </p:nvSpPr>
        <p:spPr/>
        <p:txBody>
          <a:bodyPr/>
          <a:lstStyle/>
          <a:p>
            <a:fld id="{EF56CE27-6589-429B-9C19-A9441160A718}"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1295400"/>
          </a:xfrm>
          <a:prstGeom prst="rect">
            <a:avLst/>
          </a:prstGeom>
          <a:gradFill flip="none" rotWithShape="1">
            <a:gsLst>
              <a:gs pos="0">
                <a:schemeClr val="bg2"/>
              </a:gs>
              <a:gs pos="39999">
                <a:srgbClr val="0A128C"/>
              </a:gs>
              <a:gs pos="70000">
                <a:srgbClr val="181CC7"/>
              </a:gs>
              <a:gs pos="88000">
                <a:srgbClr val="7005D4"/>
              </a:gs>
              <a:gs pos="100000">
                <a:srgbClr val="8C3D91"/>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0"/>
            <a:ext cx="8229600" cy="1143000"/>
          </a:xfrm>
        </p:spPr>
        <p:txBody>
          <a:bodyPr>
            <a:normAutofit/>
          </a:bodyPr>
          <a:lstStyle/>
          <a:p>
            <a:r>
              <a:rPr lang="en-US" b="1" dirty="0"/>
              <a:t>Model of Network Security</a:t>
            </a:r>
          </a:p>
        </p:txBody>
      </p:sp>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3</a:t>
            </a:fld>
            <a:endParaRPr lang="en-US" dirty="0">
              <a:solidFill>
                <a:schemeClr val="tx1"/>
              </a:solidFill>
            </a:endParaRPr>
          </a:p>
        </p:txBody>
      </p:sp>
      <p:pic>
        <p:nvPicPr>
          <p:cNvPr id="7" name="Picture 4"/>
          <p:cNvPicPr>
            <a:picLocks noChangeAspect="1"/>
          </p:cNvPicPr>
          <p:nvPr/>
        </p:nvPicPr>
        <p:blipFill>
          <a:blip r:embed="rId2"/>
          <a:srcRect/>
          <a:stretch>
            <a:fillRect/>
          </a:stretch>
        </p:blipFill>
        <p:spPr bwMode="auto">
          <a:xfrm>
            <a:off x="0" y="1371600"/>
            <a:ext cx="9144000" cy="4876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295400"/>
          </a:xfrm>
          <a:prstGeom prst="rect">
            <a:avLst/>
          </a:prstGeom>
          <a:gradFill flip="none" rotWithShape="1">
            <a:gsLst>
              <a:gs pos="0">
                <a:srgbClr val="CBCBCB">
                  <a:alpha val="28000"/>
                </a:srgbClr>
              </a:gs>
              <a:gs pos="13000">
                <a:srgbClr val="5F5F5F"/>
              </a:gs>
              <a:gs pos="21001">
                <a:srgbClr val="5F5F5F"/>
              </a:gs>
              <a:gs pos="63000">
                <a:srgbClr val="FFFFFF"/>
              </a:gs>
              <a:gs pos="67000">
                <a:srgbClr val="B2B2B2"/>
              </a:gs>
              <a:gs pos="69000">
                <a:srgbClr val="292929"/>
              </a:gs>
              <a:gs pos="82001">
                <a:srgbClr val="777777"/>
              </a:gs>
              <a:gs pos="100000">
                <a:srgbClr val="EAEAEA"/>
              </a:gs>
            </a:gsLst>
            <a:lin ang="3000000" scaled="0"/>
            <a:tileRect r="-100000" b="-100000"/>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b="1" dirty="0"/>
              <a:t>Model of Network Security</a:t>
            </a:r>
            <a:endParaRPr lang="en-US" dirty="0"/>
          </a:p>
        </p:txBody>
      </p:sp>
      <p:sp>
        <p:nvSpPr>
          <p:cNvPr id="3" name="Content Placeholder 2"/>
          <p:cNvSpPr>
            <a:spLocks noGrp="1"/>
          </p:cNvSpPr>
          <p:nvPr>
            <p:ph idx="1"/>
          </p:nvPr>
        </p:nvSpPr>
        <p:spPr/>
        <p:txBody>
          <a:bodyPr/>
          <a:lstStyle/>
          <a:p>
            <a:pPr marL="609600" indent="-609600">
              <a:lnSpc>
                <a:spcPct val="90000"/>
              </a:lnSpc>
              <a:defRPr/>
            </a:pPr>
            <a:r>
              <a:rPr lang="en-AU" altLang="el-GR" dirty="0">
                <a:ea typeface="ＭＳ Ｐゴシック" pitchFamily="34" charset="-128"/>
              </a:rPr>
              <a:t>Using this model requires us to: </a:t>
            </a:r>
          </a:p>
          <a:p>
            <a:pPr marL="990600" lvl="1" indent="-533400">
              <a:lnSpc>
                <a:spcPct val="90000"/>
              </a:lnSpc>
              <a:buFont typeface="Times" pitchFamily="-107" charset="0"/>
              <a:buAutoNum type="arabicPeriod"/>
              <a:defRPr/>
            </a:pPr>
            <a:r>
              <a:rPr lang="en-AU" altLang="el-GR" dirty="0">
                <a:ea typeface="ＭＳ Ｐゴシック" pitchFamily="34" charset="-128"/>
              </a:rPr>
              <a:t>Design a suitable </a:t>
            </a:r>
            <a:r>
              <a:rPr lang="en-AU" altLang="el-GR" dirty="0">
                <a:solidFill>
                  <a:srgbClr val="FF0000"/>
                </a:solidFill>
                <a:ea typeface="ＭＳ Ｐゴシック" pitchFamily="34" charset="-128"/>
              </a:rPr>
              <a:t>algorithm for the security transformation. </a:t>
            </a:r>
          </a:p>
          <a:p>
            <a:pPr marL="990600" lvl="1" indent="-533400">
              <a:lnSpc>
                <a:spcPct val="90000"/>
              </a:lnSpc>
              <a:buFont typeface="Times" pitchFamily="-107" charset="0"/>
              <a:buAutoNum type="arabicPeriod"/>
              <a:defRPr/>
            </a:pPr>
            <a:r>
              <a:rPr lang="en-AU" altLang="el-GR" dirty="0">
                <a:solidFill>
                  <a:srgbClr val="FF0000"/>
                </a:solidFill>
                <a:ea typeface="ＭＳ Ｐゴシック" pitchFamily="34" charset="-128"/>
              </a:rPr>
              <a:t>Generate the secret information</a:t>
            </a:r>
            <a:r>
              <a:rPr lang="en-AU" altLang="el-GR" dirty="0">
                <a:ea typeface="ＭＳ Ｐゴシック" pitchFamily="34" charset="-128"/>
              </a:rPr>
              <a:t> (keys) used by the algorithm </a:t>
            </a:r>
          </a:p>
          <a:p>
            <a:pPr marL="990600" lvl="1" indent="-533400">
              <a:lnSpc>
                <a:spcPct val="90000"/>
              </a:lnSpc>
              <a:buFont typeface="Times" pitchFamily="-107" charset="0"/>
              <a:buAutoNum type="arabicPeriod"/>
              <a:defRPr/>
            </a:pPr>
            <a:r>
              <a:rPr lang="en-AU" altLang="el-GR" dirty="0">
                <a:ea typeface="ＭＳ Ｐゴシック" pitchFamily="34" charset="-128"/>
              </a:rPr>
              <a:t>Develop methods to </a:t>
            </a:r>
            <a:r>
              <a:rPr lang="en-AU" altLang="el-GR" dirty="0">
                <a:solidFill>
                  <a:srgbClr val="FF0000"/>
                </a:solidFill>
                <a:ea typeface="ＭＳ Ｐゴシック" pitchFamily="34" charset="-128"/>
              </a:rPr>
              <a:t>distribute and share the secret information </a:t>
            </a:r>
          </a:p>
          <a:p>
            <a:pPr marL="990600" lvl="1" indent="-533400">
              <a:lnSpc>
                <a:spcPct val="90000"/>
              </a:lnSpc>
              <a:buFont typeface="Times" pitchFamily="-107" charset="0"/>
              <a:buAutoNum type="arabicPeriod"/>
              <a:defRPr/>
            </a:pPr>
            <a:r>
              <a:rPr lang="en-AU" altLang="el-GR" dirty="0">
                <a:ea typeface="ＭＳ Ｐゴシック" pitchFamily="34" charset="-128"/>
              </a:rPr>
              <a:t>Specify a </a:t>
            </a:r>
            <a:r>
              <a:rPr lang="en-AU" altLang="el-GR" dirty="0">
                <a:solidFill>
                  <a:srgbClr val="FF0000"/>
                </a:solidFill>
                <a:ea typeface="ＭＳ Ｐゴシック" pitchFamily="34" charset="-128"/>
              </a:rPr>
              <a:t>protocol</a:t>
            </a:r>
            <a:r>
              <a:rPr lang="en-AU" altLang="el-GR" dirty="0">
                <a:solidFill>
                  <a:srgbClr val="FFFF00"/>
                </a:solidFill>
                <a:ea typeface="ＭＳ Ｐゴシック" pitchFamily="34" charset="-128"/>
              </a:rPr>
              <a:t> </a:t>
            </a:r>
            <a:r>
              <a:rPr lang="en-AU" altLang="el-GR" dirty="0">
                <a:ea typeface="ＭＳ Ｐゴシック" pitchFamily="34" charset="-128"/>
              </a:rPr>
              <a:t>enabling the principals to use the transformation and secret information for a security service </a:t>
            </a:r>
          </a:p>
          <a:p>
            <a:endParaRPr lang="en-US" dirty="0"/>
          </a:p>
        </p:txBody>
      </p:sp>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 descr="http://iisecurity.in/images/courses/digital-forensics.jpg"/>
          <p:cNvPicPr/>
          <p:nvPr/>
        </p:nvPicPr>
        <p:blipFill>
          <a:blip r:embed="rId2"/>
          <a:srcRect b="24432"/>
          <a:stretch>
            <a:fillRect/>
          </a:stretch>
        </p:blipFill>
        <p:spPr bwMode="auto">
          <a:xfrm>
            <a:off x="0" y="0"/>
            <a:ext cx="9144000" cy="6324600"/>
          </a:xfrm>
          <a:prstGeom prst="rect">
            <a:avLst/>
          </a:prstGeom>
          <a:noFill/>
          <a:ln w="9525">
            <a:noFill/>
            <a:miter lim="800000"/>
            <a:headEnd/>
            <a:tailEnd/>
          </a:ln>
        </p:spPr>
      </p:pic>
      <p:sp>
        <p:nvSpPr>
          <p:cNvPr id="2" name="Title 1"/>
          <p:cNvSpPr>
            <a:spLocks noGrp="1"/>
          </p:cNvSpPr>
          <p:nvPr>
            <p:ph type="title"/>
          </p:nvPr>
        </p:nvSpPr>
        <p:spPr>
          <a:xfrm>
            <a:off x="457200" y="0"/>
            <a:ext cx="8229600" cy="1143000"/>
          </a:xfrm>
        </p:spPr>
        <p:txBody>
          <a:bodyPr>
            <a:normAutofit fontScale="90000"/>
          </a:bodyPr>
          <a:lstStyle/>
          <a:p>
            <a:r>
              <a:rPr lang="en-US" b="1" dirty="0">
                <a:solidFill>
                  <a:schemeClr val="bg1"/>
                </a:solidFill>
              </a:rPr>
              <a:t>Basic Terminologies of Cryptography</a:t>
            </a:r>
          </a:p>
        </p:txBody>
      </p:sp>
      <p:sp>
        <p:nvSpPr>
          <p:cNvPr id="3" name="Content Placeholder 2"/>
          <p:cNvSpPr>
            <a:spLocks noGrp="1"/>
          </p:cNvSpPr>
          <p:nvPr>
            <p:ph idx="1"/>
          </p:nvPr>
        </p:nvSpPr>
        <p:spPr>
          <a:xfrm>
            <a:off x="457200" y="1295400"/>
            <a:ext cx="8686800" cy="4830763"/>
          </a:xfrm>
        </p:spPr>
        <p:txBody>
          <a:bodyPr>
            <a:normAutofit fontScale="92500"/>
          </a:bodyPr>
          <a:lstStyle/>
          <a:p>
            <a:pPr algn="just">
              <a:buNone/>
            </a:pPr>
            <a:r>
              <a:rPr lang="en-US" sz="2400" b="1" dirty="0">
                <a:solidFill>
                  <a:schemeClr val="bg1"/>
                </a:solidFill>
              </a:rPr>
              <a:t>1. Plaintext :-  </a:t>
            </a:r>
            <a:r>
              <a:rPr lang="en-US" sz="2400" dirty="0">
                <a:solidFill>
                  <a:schemeClr val="bg1"/>
                </a:solidFill>
              </a:rPr>
              <a:t>The original intelligible message</a:t>
            </a:r>
          </a:p>
          <a:p>
            <a:pPr algn="just">
              <a:buNone/>
            </a:pPr>
            <a:r>
              <a:rPr lang="en-US" sz="2400" dirty="0">
                <a:solidFill>
                  <a:schemeClr val="bg1"/>
                </a:solidFill>
              </a:rPr>
              <a:t> </a:t>
            </a:r>
          </a:p>
          <a:p>
            <a:pPr algn="just">
              <a:buNone/>
            </a:pPr>
            <a:r>
              <a:rPr lang="en-US" sz="2400" b="1" dirty="0">
                <a:solidFill>
                  <a:schemeClr val="bg1"/>
                </a:solidFill>
              </a:rPr>
              <a:t>2. Cipher text:-  </a:t>
            </a:r>
            <a:r>
              <a:rPr lang="en-US" sz="2400" dirty="0">
                <a:solidFill>
                  <a:schemeClr val="bg1"/>
                </a:solidFill>
              </a:rPr>
              <a:t>The transformed message or the message formed after cryptography application.</a:t>
            </a:r>
          </a:p>
          <a:p>
            <a:pPr algn="just">
              <a:buNone/>
            </a:pPr>
            <a:r>
              <a:rPr lang="en-US" sz="2400" dirty="0">
                <a:solidFill>
                  <a:schemeClr val="bg1"/>
                </a:solidFill>
              </a:rPr>
              <a:t> </a:t>
            </a:r>
          </a:p>
          <a:p>
            <a:pPr algn="just">
              <a:buNone/>
            </a:pPr>
            <a:r>
              <a:rPr lang="en-US" sz="2400" b="1" dirty="0">
                <a:solidFill>
                  <a:schemeClr val="bg1"/>
                </a:solidFill>
              </a:rPr>
              <a:t>3. Cipher:-  </a:t>
            </a:r>
            <a:r>
              <a:rPr lang="en-US" sz="2400" dirty="0">
                <a:solidFill>
                  <a:schemeClr val="bg1"/>
                </a:solidFill>
              </a:rPr>
              <a:t>An algorithm for transforming an intelligible message into one that is unintelligible by</a:t>
            </a:r>
            <a:r>
              <a:rPr lang="en-US" sz="2400" b="1" dirty="0">
                <a:solidFill>
                  <a:schemeClr val="bg1"/>
                </a:solidFill>
              </a:rPr>
              <a:t> </a:t>
            </a:r>
            <a:r>
              <a:rPr lang="en-US" sz="2400" dirty="0">
                <a:solidFill>
                  <a:schemeClr val="bg1"/>
                </a:solidFill>
              </a:rPr>
              <a:t>transposition and/or substitution methods</a:t>
            </a:r>
          </a:p>
          <a:p>
            <a:pPr algn="just">
              <a:buNone/>
            </a:pPr>
            <a:r>
              <a:rPr lang="en-US" sz="2400" dirty="0">
                <a:solidFill>
                  <a:schemeClr val="bg1"/>
                </a:solidFill>
              </a:rPr>
              <a:t> </a:t>
            </a:r>
          </a:p>
          <a:p>
            <a:pPr algn="just">
              <a:buNone/>
            </a:pPr>
            <a:r>
              <a:rPr lang="en-US" sz="2400" b="1" dirty="0">
                <a:solidFill>
                  <a:schemeClr val="bg1"/>
                </a:solidFill>
              </a:rPr>
              <a:t>4. Key:-  </a:t>
            </a:r>
            <a:r>
              <a:rPr lang="en-US" sz="2400" dirty="0">
                <a:solidFill>
                  <a:schemeClr val="bg1"/>
                </a:solidFill>
              </a:rPr>
              <a:t>Some critical information used by the cipher, known only to the sender &amp; receiver</a:t>
            </a:r>
            <a:r>
              <a:rPr lang="en-US" sz="2400" b="1" dirty="0">
                <a:solidFill>
                  <a:schemeClr val="bg1"/>
                </a:solidFill>
              </a:rPr>
              <a:t> .</a:t>
            </a:r>
          </a:p>
          <a:p>
            <a:pPr algn="just">
              <a:buNone/>
            </a:pPr>
            <a:endParaRPr lang="en-US" sz="2400" b="1" dirty="0">
              <a:solidFill>
                <a:schemeClr val="bg1"/>
              </a:solidFill>
            </a:endParaRPr>
          </a:p>
          <a:p>
            <a:pPr algn="just">
              <a:buNone/>
            </a:pPr>
            <a:r>
              <a:rPr lang="en-US" sz="2400" b="1" dirty="0">
                <a:solidFill>
                  <a:schemeClr val="bg1"/>
                </a:solidFill>
              </a:rPr>
              <a:t>5. Cryptographers:- </a:t>
            </a:r>
            <a:r>
              <a:rPr lang="en-US" sz="2400" dirty="0">
                <a:solidFill>
                  <a:schemeClr val="bg1"/>
                </a:solidFill>
              </a:rPr>
              <a:t>People who do Cryptography </a:t>
            </a:r>
          </a:p>
        </p:txBody>
      </p:sp>
      <p:sp>
        <p:nvSpPr>
          <p:cNvPr id="13" name="Slide Number Placeholder 12"/>
          <p:cNvSpPr>
            <a:spLocks noGrp="1"/>
          </p:cNvSpPr>
          <p:nvPr>
            <p:ph type="sldNum" sz="quarter" idx="12"/>
          </p:nvPr>
        </p:nvSpPr>
        <p:spPr>
          <a:xfrm>
            <a:off x="8153400" y="6356350"/>
            <a:ext cx="533400" cy="365125"/>
          </a:xfrm>
        </p:spPr>
        <p:txBody>
          <a:bodyPr/>
          <a:lstStyle/>
          <a:p>
            <a:fld id="{B6F15528-21DE-4FAA-801E-634DDDAF4B2B}" type="slidenum">
              <a:rPr lang="en-US" smtClean="0">
                <a:solidFill>
                  <a:schemeClr val="tx1"/>
                </a:solidFill>
              </a:rPr>
              <a:pPr/>
              <a:t>5</a:t>
            </a:fld>
            <a:endParaRPr lang="en-US" dirty="0">
              <a:solidFill>
                <a:schemeClr val="tx1"/>
              </a:solidFill>
            </a:endParaRPr>
          </a:p>
        </p:txBody>
      </p:sp>
      <p:sp>
        <p:nvSpPr>
          <p:cNvPr id="14" name="Date Placeholder 13"/>
          <p:cNvSpPr>
            <a:spLocks noGrp="1"/>
          </p:cNvSpPr>
          <p:nvPr>
            <p:ph type="dt" sz="half" idx="10"/>
          </p:nvPr>
        </p:nvSpPr>
        <p:spPr/>
        <p:txBody>
          <a:bodyPr/>
          <a:lstStyle/>
          <a:p>
            <a:fld id="{C5ED7B18-ED3E-450C-973C-66CE741663F0}"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 descr="http://iisecurity.in/images/courses/digital-forensics.jpg"/>
          <p:cNvPicPr/>
          <p:nvPr/>
        </p:nvPicPr>
        <p:blipFill>
          <a:blip r:embed="rId2"/>
          <a:srcRect b="24432"/>
          <a:stretch>
            <a:fillRect/>
          </a:stretch>
        </p:blipFill>
        <p:spPr bwMode="auto">
          <a:xfrm>
            <a:off x="0" y="0"/>
            <a:ext cx="9144000" cy="6324600"/>
          </a:xfrm>
          <a:prstGeom prst="rect">
            <a:avLst/>
          </a:prstGeom>
          <a:noFill/>
          <a:ln w="9525">
            <a:noFill/>
            <a:miter lim="800000"/>
            <a:headEnd/>
            <a:tailEnd/>
          </a:ln>
        </p:spPr>
      </p:pic>
      <p:sp>
        <p:nvSpPr>
          <p:cNvPr id="2" name="Title 1"/>
          <p:cNvSpPr>
            <a:spLocks noGrp="1"/>
          </p:cNvSpPr>
          <p:nvPr>
            <p:ph type="title"/>
          </p:nvPr>
        </p:nvSpPr>
        <p:spPr>
          <a:xfrm>
            <a:off x="457200" y="0"/>
            <a:ext cx="8229600" cy="1143000"/>
          </a:xfrm>
        </p:spPr>
        <p:txBody>
          <a:bodyPr>
            <a:normAutofit fontScale="90000"/>
          </a:bodyPr>
          <a:lstStyle/>
          <a:p>
            <a:r>
              <a:rPr lang="en-US" b="1" dirty="0">
                <a:solidFill>
                  <a:schemeClr val="bg1"/>
                </a:solidFill>
              </a:rPr>
              <a:t>Basic Terminologies of Cryptography</a:t>
            </a:r>
          </a:p>
        </p:txBody>
      </p:sp>
      <p:sp>
        <p:nvSpPr>
          <p:cNvPr id="3" name="Content Placeholder 2"/>
          <p:cNvSpPr>
            <a:spLocks noGrp="1"/>
          </p:cNvSpPr>
          <p:nvPr>
            <p:ph idx="1"/>
          </p:nvPr>
        </p:nvSpPr>
        <p:spPr>
          <a:xfrm>
            <a:off x="228600" y="1447800"/>
            <a:ext cx="8610600" cy="4678363"/>
          </a:xfrm>
        </p:spPr>
        <p:txBody>
          <a:bodyPr>
            <a:normAutofit fontScale="92500" lnSpcReduction="20000"/>
          </a:bodyPr>
          <a:lstStyle/>
          <a:p>
            <a:pPr algn="just">
              <a:buNone/>
            </a:pPr>
            <a:r>
              <a:rPr lang="en-US" sz="2400" b="1" dirty="0">
                <a:solidFill>
                  <a:schemeClr val="bg1"/>
                </a:solidFill>
              </a:rPr>
              <a:t>6. Encipher </a:t>
            </a:r>
            <a:r>
              <a:rPr lang="en-US" sz="2400" dirty="0">
                <a:solidFill>
                  <a:schemeClr val="bg1"/>
                </a:solidFill>
              </a:rPr>
              <a:t>(encode):-  The process of converting plaintext to cipher text using a cipher and a key</a:t>
            </a:r>
          </a:p>
          <a:p>
            <a:pPr algn="just">
              <a:buNone/>
            </a:pPr>
            <a:r>
              <a:rPr lang="en-US" sz="2400" dirty="0">
                <a:solidFill>
                  <a:schemeClr val="bg1"/>
                </a:solidFill>
              </a:rPr>
              <a:t> </a:t>
            </a:r>
          </a:p>
          <a:p>
            <a:pPr algn="just">
              <a:buNone/>
            </a:pPr>
            <a:r>
              <a:rPr lang="en-US" sz="2400" b="1" dirty="0">
                <a:solidFill>
                  <a:schemeClr val="bg1"/>
                </a:solidFill>
              </a:rPr>
              <a:t>7. Decipher </a:t>
            </a:r>
            <a:r>
              <a:rPr lang="en-US" sz="2400" dirty="0">
                <a:solidFill>
                  <a:schemeClr val="bg1"/>
                </a:solidFill>
              </a:rPr>
              <a:t>(decode):-  The process of converting cipher text back into plaintext using a cipher and a</a:t>
            </a:r>
            <a:r>
              <a:rPr lang="en-US" sz="2400" b="1" dirty="0">
                <a:solidFill>
                  <a:schemeClr val="bg1"/>
                </a:solidFill>
              </a:rPr>
              <a:t> </a:t>
            </a:r>
            <a:r>
              <a:rPr lang="en-US" sz="2400" dirty="0">
                <a:solidFill>
                  <a:schemeClr val="bg1"/>
                </a:solidFill>
              </a:rPr>
              <a:t>key</a:t>
            </a:r>
          </a:p>
          <a:p>
            <a:pPr algn="just">
              <a:buNone/>
            </a:pPr>
            <a:r>
              <a:rPr lang="en-US" sz="2400" dirty="0">
                <a:solidFill>
                  <a:schemeClr val="bg1"/>
                </a:solidFill>
              </a:rPr>
              <a:t> </a:t>
            </a:r>
          </a:p>
          <a:p>
            <a:pPr algn="just">
              <a:buNone/>
            </a:pPr>
            <a:r>
              <a:rPr lang="en-US" sz="2400" b="1" dirty="0">
                <a:solidFill>
                  <a:schemeClr val="bg1"/>
                </a:solidFill>
              </a:rPr>
              <a:t>8. Cryptanalysis :- </a:t>
            </a:r>
            <a:r>
              <a:rPr lang="en-US" sz="2400" dirty="0">
                <a:solidFill>
                  <a:schemeClr val="bg1"/>
                </a:solidFill>
              </a:rPr>
              <a:t>The study of principles and methods of transforming an unintelligible message</a:t>
            </a:r>
            <a:r>
              <a:rPr lang="en-US" sz="2400" b="1" dirty="0">
                <a:solidFill>
                  <a:schemeClr val="bg1"/>
                </a:solidFill>
              </a:rPr>
              <a:t> </a:t>
            </a:r>
            <a:r>
              <a:rPr lang="en-US" sz="2400" dirty="0">
                <a:solidFill>
                  <a:schemeClr val="bg1"/>
                </a:solidFill>
              </a:rPr>
              <a:t>back into an intelligible message </a:t>
            </a:r>
            <a:r>
              <a:rPr lang="en-US" sz="2400" i="1" dirty="0">
                <a:solidFill>
                  <a:schemeClr val="bg1"/>
                </a:solidFill>
              </a:rPr>
              <a:t>without</a:t>
            </a:r>
            <a:r>
              <a:rPr lang="en-US" sz="2400" dirty="0">
                <a:solidFill>
                  <a:schemeClr val="bg1"/>
                </a:solidFill>
              </a:rPr>
              <a:t> knowledge of the key. Also called </a:t>
            </a:r>
            <a:r>
              <a:rPr lang="en-US" sz="2400" b="1" dirty="0">
                <a:solidFill>
                  <a:schemeClr val="bg1"/>
                </a:solidFill>
              </a:rPr>
              <a:t>code breaking</a:t>
            </a:r>
            <a:endParaRPr lang="en-US" sz="2400" dirty="0">
              <a:solidFill>
                <a:schemeClr val="bg1"/>
              </a:solidFill>
            </a:endParaRPr>
          </a:p>
          <a:p>
            <a:pPr algn="just">
              <a:buNone/>
            </a:pPr>
            <a:r>
              <a:rPr lang="en-US" sz="2400" dirty="0">
                <a:solidFill>
                  <a:schemeClr val="bg1"/>
                </a:solidFill>
              </a:rPr>
              <a:t> </a:t>
            </a:r>
          </a:p>
          <a:p>
            <a:pPr algn="just">
              <a:buNone/>
            </a:pPr>
            <a:r>
              <a:rPr lang="en-US" sz="2400" b="1" dirty="0">
                <a:solidFill>
                  <a:schemeClr val="bg1"/>
                </a:solidFill>
              </a:rPr>
              <a:t>9. Cryptology:-  </a:t>
            </a:r>
            <a:r>
              <a:rPr lang="en-US" sz="2400" dirty="0">
                <a:solidFill>
                  <a:schemeClr val="bg1"/>
                </a:solidFill>
              </a:rPr>
              <a:t>Both cryptography and cryptanalysis</a:t>
            </a:r>
          </a:p>
          <a:p>
            <a:pPr algn="just">
              <a:buNone/>
            </a:pPr>
            <a:r>
              <a:rPr lang="en-US" sz="2400" dirty="0">
                <a:solidFill>
                  <a:schemeClr val="bg1"/>
                </a:solidFill>
              </a:rPr>
              <a:t> </a:t>
            </a:r>
          </a:p>
          <a:p>
            <a:pPr algn="just">
              <a:buNone/>
            </a:pPr>
            <a:r>
              <a:rPr lang="en-US" sz="2400" b="1" dirty="0">
                <a:solidFill>
                  <a:schemeClr val="bg1"/>
                </a:solidFill>
              </a:rPr>
              <a:t>10. Code:-  </a:t>
            </a:r>
            <a:r>
              <a:rPr lang="en-US" sz="2400" dirty="0">
                <a:solidFill>
                  <a:schemeClr val="bg1"/>
                </a:solidFill>
              </a:rPr>
              <a:t>An algorithm for transforming an intelligible message into an unintelligible one using a</a:t>
            </a:r>
            <a:r>
              <a:rPr lang="en-US" sz="2400" b="1" dirty="0">
                <a:solidFill>
                  <a:schemeClr val="bg1"/>
                </a:solidFill>
              </a:rPr>
              <a:t> </a:t>
            </a:r>
            <a:r>
              <a:rPr lang="en-US" sz="2400" dirty="0">
                <a:solidFill>
                  <a:schemeClr val="bg1"/>
                </a:solidFill>
              </a:rPr>
              <a:t>code-book</a:t>
            </a:r>
          </a:p>
          <a:p>
            <a:pPr algn="just"/>
            <a:endParaRPr lang="en-US" sz="2400" dirty="0">
              <a:solidFill>
                <a:schemeClr val="bg1"/>
              </a:solidFill>
            </a:endParaRPr>
          </a:p>
        </p:txBody>
      </p:sp>
      <p:sp>
        <p:nvSpPr>
          <p:cNvPr id="13" name="Slide Number Placeholder 12"/>
          <p:cNvSpPr>
            <a:spLocks noGrp="1"/>
          </p:cNvSpPr>
          <p:nvPr>
            <p:ph type="sldNum" sz="quarter" idx="12"/>
          </p:nvPr>
        </p:nvSpPr>
        <p:spPr>
          <a:xfrm>
            <a:off x="8153400" y="6356350"/>
            <a:ext cx="533400" cy="365125"/>
          </a:xfrm>
        </p:spPr>
        <p:txBody>
          <a:bodyPr/>
          <a:lstStyle/>
          <a:p>
            <a:fld id="{B6F15528-21DE-4FAA-801E-634DDDAF4B2B}" type="slidenum">
              <a:rPr lang="en-US" smtClean="0">
                <a:solidFill>
                  <a:schemeClr val="tx1"/>
                </a:solidFill>
              </a:rPr>
              <a:pPr/>
              <a:t>6</a:t>
            </a:fld>
            <a:endParaRPr lang="en-US" dirty="0">
              <a:solidFill>
                <a:schemeClr val="tx1"/>
              </a:solidFill>
            </a:endParaRPr>
          </a:p>
        </p:txBody>
      </p:sp>
      <p:sp>
        <p:nvSpPr>
          <p:cNvPr id="14" name="Date Placeholder 13"/>
          <p:cNvSpPr>
            <a:spLocks noGrp="1"/>
          </p:cNvSpPr>
          <p:nvPr>
            <p:ph type="dt" sz="half" idx="10"/>
          </p:nvPr>
        </p:nvSpPr>
        <p:spPr/>
        <p:txBody>
          <a:bodyPr/>
          <a:lstStyle/>
          <a:p>
            <a:fld id="{C5ED7B18-ED3E-450C-973C-66CE741663F0}" type="datetime1">
              <a:rPr lang="en-US" smtClean="0">
                <a:solidFill>
                  <a:schemeClr val="tx1"/>
                </a:solidFill>
              </a:rPr>
              <a:pPr/>
              <a:t>12/7/2019</a:t>
            </a:fld>
            <a:endParaRPr lang="en-US"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rmgsecurity.com/wp-content/uploads/2012/12/shutterstock_103173656.jpg"/>
          <p:cNvPicPr>
            <a:picLocks noChangeAspect="1" noChangeArrowheads="1"/>
          </p:cNvPicPr>
          <p:nvPr/>
        </p:nvPicPr>
        <p:blipFill>
          <a:blip r:embed="rId2"/>
          <a:srcRect/>
          <a:stretch>
            <a:fillRect/>
          </a:stretch>
        </p:blipFill>
        <p:spPr bwMode="auto">
          <a:xfrm>
            <a:off x="0" y="0"/>
            <a:ext cx="3505200" cy="6248400"/>
          </a:xfrm>
          <a:prstGeom prst="rect">
            <a:avLst/>
          </a:prstGeom>
          <a:noFill/>
        </p:spPr>
      </p:pic>
      <p:sp>
        <p:nvSpPr>
          <p:cNvPr id="7" name="Title 6"/>
          <p:cNvSpPr>
            <a:spLocks noGrp="1"/>
          </p:cNvSpPr>
          <p:nvPr>
            <p:ph type="title"/>
          </p:nvPr>
        </p:nvSpPr>
        <p:spPr>
          <a:xfrm>
            <a:off x="3505200" y="0"/>
            <a:ext cx="5181600" cy="1143000"/>
          </a:xfrm>
        </p:spPr>
        <p:txBody>
          <a:bodyPr>
            <a:normAutofit/>
          </a:bodyPr>
          <a:lstStyle/>
          <a:p>
            <a:r>
              <a:rPr lang="en-US" b="1" dirty="0"/>
              <a:t>Cryptanalysis</a:t>
            </a:r>
            <a:endParaRPr lang="en-US" dirty="0"/>
          </a:p>
        </p:txBody>
      </p:sp>
      <p:sp>
        <p:nvSpPr>
          <p:cNvPr id="8" name="Content Placeholder 7"/>
          <p:cNvSpPr>
            <a:spLocks noGrp="1"/>
          </p:cNvSpPr>
          <p:nvPr>
            <p:ph idx="1"/>
          </p:nvPr>
        </p:nvSpPr>
        <p:spPr>
          <a:xfrm>
            <a:off x="3505200" y="1143000"/>
            <a:ext cx="5181600" cy="5105400"/>
          </a:xfrm>
        </p:spPr>
        <p:txBody>
          <a:bodyPr>
            <a:noAutofit/>
          </a:bodyPr>
          <a:lstStyle/>
          <a:p>
            <a:pPr algn="just"/>
            <a:r>
              <a:rPr lang="en-US" sz="2400" dirty="0"/>
              <a:t>The process of attempting to discover X or K or both is known as cryptanalysis. The strategy used by the cryptanalysis depends on the nature of the encryption scheme and the information available to the cryptanalyst.</a:t>
            </a:r>
          </a:p>
          <a:p>
            <a:pPr algn="just"/>
            <a:endParaRPr lang="en-US" sz="2400" dirty="0"/>
          </a:p>
          <a:p>
            <a:pPr algn="just"/>
            <a:r>
              <a:rPr lang="en-US" sz="2400" b="1" dirty="0"/>
              <a:t>There are various types of cryptanalytic attacks </a:t>
            </a:r>
            <a:r>
              <a:rPr lang="en-US" sz="2400" dirty="0"/>
              <a:t>based on the amount of</a:t>
            </a:r>
            <a:r>
              <a:rPr lang="en-US" sz="2400" b="1" dirty="0"/>
              <a:t> </a:t>
            </a:r>
            <a:r>
              <a:rPr lang="en-US" sz="2400" dirty="0"/>
              <a:t>information kno</a:t>
            </a:r>
            <a:r>
              <a:rPr lang="en-US" sz="2400" b="1" dirty="0"/>
              <a:t>w</a:t>
            </a:r>
            <a:r>
              <a:rPr lang="en-US" sz="2400" dirty="0"/>
              <a:t>n to the cryptanalyst.</a:t>
            </a:r>
          </a:p>
        </p:txBody>
      </p:sp>
      <p:sp>
        <p:nvSpPr>
          <p:cNvPr id="4" name="Date Placeholder 3"/>
          <p:cNvSpPr>
            <a:spLocks noGrp="1"/>
          </p:cNvSpPr>
          <p:nvPr>
            <p:ph type="dt" sz="half" idx="10"/>
          </p:nvPr>
        </p:nvSpPr>
        <p:spPr/>
        <p:txBody>
          <a:bodyPr/>
          <a:lstStyle/>
          <a:p>
            <a:fld id="{3720A9F0-D349-4CFA-BBDC-1C94D017DA49}"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7</a:t>
            </a:fld>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rmgsecurity.com/wp-content/uploads/2012/12/shutterstock_103173656.jpg"/>
          <p:cNvPicPr>
            <a:picLocks noChangeAspect="1" noChangeArrowheads="1"/>
          </p:cNvPicPr>
          <p:nvPr/>
        </p:nvPicPr>
        <p:blipFill>
          <a:blip r:embed="rId2"/>
          <a:srcRect/>
          <a:stretch>
            <a:fillRect/>
          </a:stretch>
        </p:blipFill>
        <p:spPr bwMode="auto">
          <a:xfrm>
            <a:off x="0" y="0"/>
            <a:ext cx="3505200" cy="6248400"/>
          </a:xfrm>
          <a:prstGeom prst="rect">
            <a:avLst/>
          </a:prstGeom>
          <a:noFill/>
        </p:spPr>
      </p:pic>
      <p:sp>
        <p:nvSpPr>
          <p:cNvPr id="7" name="Title 6"/>
          <p:cNvSpPr>
            <a:spLocks noGrp="1"/>
          </p:cNvSpPr>
          <p:nvPr>
            <p:ph type="title"/>
          </p:nvPr>
        </p:nvSpPr>
        <p:spPr>
          <a:xfrm>
            <a:off x="3505200" y="0"/>
            <a:ext cx="5181600" cy="1143000"/>
          </a:xfrm>
        </p:spPr>
        <p:txBody>
          <a:bodyPr>
            <a:normAutofit/>
          </a:bodyPr>
          <a:lstStyle/>
          <a:p>
            <a:r>
              <a:rPr lang="en-US" b="1" dirty="0"/>
              <a:t>Cryptanalysis</a:t>
            </a:r>
            <a:endParaRPr lang="en-US" dirty="0"/>
          </a:p>
        </p:txBody>
      </p:sp>
      <p:sp>
        <p:nvSpPr>
          <p:cNvPr id="8" name="Content Placeholder 7"/>
          <p:cNvSpPr>
            <a:spLocks noGrp="1"/>
          </p:cNvSpPr>
          <p:nvPr>
            <p:ph idx="1"/>
          </p:nvPr>
        </p:nvSpPr>
        <p:spPr>
          <a:xfrm>
            <a:off x="3505200" y="1143000"/>
            <a:ext cx="5181600" cy="5105400"/>
          </a:xfrm>
        </p:spPr>
        <p:txBody>
          <a:bodyPr>
            <a:noAutofit/>
          </a:bodyPr>
          <a:lstStyle/>
          <a:p>
            <a:pPr algn="just"/>
            <a:r>
              <a:rPr lang="en-US" sz="1900" b="1" dirty="0"/>
              <a:t>Cipher text only </a:t>
            </a:r>
            <a:r>
              <a:rPr lang="en-US" sz="1900" dirty="0"/>
              <a:t>– A copy of cipher text alone is known to the cryptanalyst.</a:t>
            </a:r>
          </a:p>
          <a:p>
            <a:pPr algn="just"/>
            <a:r>
              <a:rPr lang="en-US" sz="1900" b="1" dirty="0"/>
              <a:t>Known plaintext </a:t>
            </a:r>
            <a:r>
              <a:rPr lang="en-US" sz="1900" dirty="0"/>
              <a:t>– The cryptanalyst has a copy of the cipher text and the corresponding</a:t>
            </a:r>
            <a:r>
              <a:rPr lang="en-US" sz="1900" b="1" dirty="0"/>
              <a:t> </a:t>
            </a:r>
            <a:r>
              <a:rPr lang="en-US" sz="1900" dirty="0"/>
              <a:t>plaintext.</a:t>
            </a:r>
          </a:p>
          <a:p>
            <a:pPr algn="just"/>
            <a:r>
              <a:rPr lang="en-US" sz="1900" b="1" dirty="0"/>
              <a:t>Chosen plaintext </a:t>
            </a:r>
            <a:r>
              <a:rPr lang="en-US" sz="1900" dirty="0"/>
              <a:t>– The cryptanalysts gains temporary access to the encryption machine. They</a:t>
            </a:r>
            <a:r>
              <a:rPr lang="en-US" sz="1900" b="1" dirty="0"/>
              <a:t> </a:t>
            </a:r>
            <a:r>
              <a:rPr lang="en-US" sz="1900" dirty="0"/>
              <a:t>cannot open it to find the key, however; they can encrypt a large number of suitably chosen plaintexts and try to use the resulting cipher texts to deduce the key.</a:t>
            </a:r>
          </a:p>
          <a:p>
            <a:pPr algn="just"/>
            <a:r>
              <a:rPr lang="en-US" sz="1900" b="1" dirty="0"/>
              <a:t>Chosen cipher text </a:t>
            </a:r>
            <a:r>
              <a:rPr lang="en-US" sz="1900" dirty="0"/>
              <a:t>– The cryptanalyst obtains temporary access to the decryption</a:t>
            </a:r>
            <a:r>
              <a:rPr lang="en-US" sz="1900" b="1" dirty="0"/>
              <a:t> </a:t>
            </a:r>
            <a:r>
              <a:rPr lang="en-US" sz="1900" dirty="0"/>
              <a:t>machine, uses it to decrypt several string of symbols, and tries to use the results to deduce the key.</a:t>
            </a:r>
          </a:p>
        </p:txBody>
      </p:sp>
      <p:sp>
        <p:nvSpPr>
          <p:cNvPr id="4" name="Date Placeholder 3"/>
          <p:cNvSpPr>
            <a:spLocks noGrp="1"/>
          </p:cNvSpPr>
          <p:nvPr>
            <p:ph type="dt" sz="half" idx="10"/>
          </p:nvPr>
        </p:nvSpPr>
        <p:spPr/>
        <p:txBody>
          <a:bodyPr/>
          <a:lstStyle/>
          <a:p>
            <a:fld id="{3720A9F0-D349-4CFA-BBDC-1C94D017DA49}"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28600" y="3429000"/>
            <a:ext cx="8686800" cy="2667000"/>
          </a:xfrm>
        </p:spPr>
        <p:txBody>
          <a:bodyPr>
            <a:noAutofit/>
          </a:bodyPr>
          <a:lstStyle/>
          <a:p>
            <a:pPr algn="just"/>
            <a:r>
              <a:rPr lang="en-US" sz="2000" dirty="0"/>
              <a:t>From this image I think you all will have an idea of what Steganography actually is????? </a:t>
            </a:r>
            <a:br>
              <a:rPr lang="en-US" sz="2000" dirty="0"/>
            </a:br>
            <a:br>
              <a:rPr lang="en-US" sz="2000" dirty="0"/>
            </a:br>
            <a:r>
              <a:rPr lang="en-US" sz="2000" dirty="0"/>
              <a:t>A plaintext message may be hidden in any one of the two ways. The methods of steganography conceal the existence of the message, whereas the methods of cryptography render the message unintelligible to outsiders by various transformations of the text. A simple form of steganography, but one that is time consuming to construct is one in which an arrangement of words or letters within an apparently innocuous text spells out the real message.</a:t>
            </a:r>
            <a:br>
              <a:rPr lang="en-US" sz="2000" dirty="0"/>
            </a:br>
            <a:br>
              <a:rPr lang="en-US" sz="2000" dirty="0"/>
            </a:br>
            <a:endParaRPr lang="en-US" sz="2000" dirty="0"/>
          </a:p>
        </p:txBody>
      </p:sp>
      <p:sp>
        <p:nvSpPr>
          <p:cNvPr id="4" name="Date Placeholder 3"/>
          <p:cNvSpPr>
            <a:spLocks noGrp="1"/>
          </p:cNvSpPr>
          <p:nvPr>
            <p:ph type="dt" sz="half" idx="10"/>
          </p:nvPr>
        </p:nvSpPr>
        <p:spPr/>
        <p:txBody>
          <a:bodyPr/>
          <a:lstStyle/>
          <a:p>
            <a:fld id="{81C980D6-EB6A-4866-9D0A-C1EA923AD544}" type="datetime1">
              <a:rPr lang="en-US" smtClean="0">
                <a:solidFill>
                  <a:schemeClr val="tx1"/>
                </a:solidFill>
              </a:rPr>
              <a:pPr/>
              <a:t>12/7/2019</a:t>
            </a:fld>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pic>
        <p:nvPicPr>
          <p:cNvPr id="2050" name="Picture 2" descr="https://www.assignmentexpert.com/blog/wp-content/uploads/2015/07/Header.jpg"/>
          <p:cNvPicPr>
            <a:picLocks noChangeAspect="1" noChangeArrowheads="1"/>
          </p:cNvPicPr>
          <p:nvPr/>
        </p:nvPicPr>
        <p:blipFill>
          <a:blip r:embed="rId2"/>
          <a:srcRect/>
          <a:stretch>
            <a:fillRect/>
          </a:stretch>
        </p:blipFill>
        <p:spPr bwMode="auto">
          <a:xfrm>
            <a:off x="0" y="0"/>
            <a:ext cx="9144000" cy="2895600"/>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2314</TotalTime>
  <Words>665</Words>
  <Application>Microsoft Office PowerPoint</Application>
  <PresentationFormat>On-screen Show (4:3)</PresentationFormat>
  <Paragraphs>89</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vt:lpstr>
      <vt:lpstr>Office Theme</vt:lpstr>
      <vt:lpstr>Cryptography  &amp;  Network Security</vt:lpstr>
      <vt:lpstr>Topics to be Covered</vt:lpstr>
      <vt:lpstr>Model of Network Security</vt:lpstr>
      <vt:lpstr>Model of Network Security</vt:lpstr>
      <vt:lpstr>Basic Terminologies of Cryptography</vt:lpstr>
      <vt:lpstr>Basic Terminologies of Cryptography</vt:lpstr>
      <vt:lpstr>Cryptanalysis</vt:lpstr>
      <vt:lpstr>Cryptanalysis</vt:lpstr>
      <vt:lpstr>From this image I think you all will have an idea of what Steganography actually is?????   A plaintext message may be hidden in any one of the two ways. The methods of steganography conceal the existence of the message, whereas the methods of cryptography render the message unintelligible to outsiders by various transformations of the text. A simple form of steganography, but one that is time consuming to construct is one in which an arrangement of words or letters within an apparently innocuous text spells out the real message.  </vt:lpstr>
      <vt:lpstr>PowerPoint Presentation</vt:lpstr>
      <vt:lpstr>PowerPoint Presentation</vt:lpstr>
      <vt:lpstr>PowerPoint Presentation</vt:lpstr>
      <vt:lpstr>Types of Cryptography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UEM</dc:creator>
  <cp:lastModifiedBy>Avirup Kundu</cp:lastModifiedBy>
  <cp:revision>83</cp:revision>
  <dcterms:created xsi:type="dcterms:W3CDTF">2006-08-16T00:00:00Z</dcterms:created>
  <dcterms:modified xsi:type="dcterms:W3CDTF">2019-12-07T06:19:57Z</dcterms:modified>
</cp:coreProperties>
</file>